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3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93" r:id="rId25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58" Type="http://schemas.openxmlformats.org/officeDocument/2006/relationships/slide" Target="slides/slide13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9" name="Shape 10969"/>
        <p:cNvGrpSpPr/>
        <p:nvPr/>
      </p:nvGrpSpPr>
      <p:grpSpPr>
        <a:xfrm>
          <a:off x="0" y="0"/>
          <a:ext cx="0" cy="0"/>
          <a:chOff x="0" y="0"/>
          <a:chExt cx="0" cy="0"/>
        </a:xfrm>
      </p:grpSpPr>
      <p:sp>
        <p:nvSpPr>
          <p:cNvPr id="10970" name="Google Shape;10970;p1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1" name="Google Shape;10971;p1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notesSlide" Target="../notesSlides/notesSlide138.xml"/></Relationships>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2" name="Shape 10972"/>
        <p:cNvGrpSpPr/>
        <p:nvPr/>
      </p:nvGrpSpPr>
      <p:grpSpPr>
        <a:xfrm>
          <a:off x="0" y="0"/>
          <a:ext cx="0" cy="0"/>
          <a:chOff x="0" y="0"/>
          <a:chExt cx="0" cy="0"/>
        </a:xfrm>
      </p:grpSpPr>
      <p:sp>
        <p:nvSpPr>
          <p:cNvPr id="10973" name="Google Shape;10973;p1568"/>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5400"/>
              <a:t>Headlines </a:t>
            </a:r>
            <a:endParaRPr/>
          </a:p>
        </p:txBody>
      </p:sp>
      <p:grpSp>
        <p:nvGrpSpPr>
          <p:cNvPr id="10974" name="Google Shape;10974;p1568"/>
          <p:cNvGrpSpPr/>
          <p:nvPr/>
        </p:nvGrpSpPr>
        <p:grpSpPr>
          <a:xfrm>
            <a:off x="4343400" y="1981200"/>
            <a:ext cx="4267200" cy="1244600"/>
            <a:chOff x="0" y="0"/>
            <a:chExt cx="3384" cy="2822"/>
          </a:xfrm>
        </p:grpSpPr>
        <p:sp>
          <p:nvSpPr>
            <p:cNvPr id="10975" name="Google Shape;10975;p1568"/>
            <p:cNvSpPr/>
            <p:nvPr/>
          </p:nvSpPr>
          <p:spPr>
            <a:xfrm>
              <a:off x="0" y="0"/>
              <a:ext cx="3384" cy="1451"/>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HEALTH &amp; SCIENCE</a:t>
              </a:r>
              <a:endParaRPr/>
            </a:p>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rgbClr val="545472"/>
                </a:solidFill>
                <a:latin typeface="Times New Roman"/>
                <a:ea typeface="Times New Roman"/>
                <a:cs typeface="Times New Roman"/>
                <a:sym typeface="Times New Roman"/>
              </a:endParaRPr>
            </a:p>
          </p:txBody>
        </p:sp>
        <p:sp>
          <p:nvSpPr>
            <p:cNvPr id="10976" name="Google Shape;10976;p1568"/>
            <p:cNvSpPr/>
            <p:nvPr/>
          </p:nvSpPr>
          <p:spPr>
            <a:xfrm>
              <a:off x="0" y="403"/>
              <a:ext cx="3384" cy="2419"/>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B22222"/>
                </a:buClr>
                <a:buSzPts val="2000"/>
                <a:buFont typeface="Arial"/>
                <a:buNone/>
              </a:pPr>
              <a:r>
                <a:rPr b="1" i="0" lang="en-US" sz="2000" u="none" cap="none" strike="noStrike">
                  <a:solidFill>
                    <a:srgbClr val="B22222"/>
                  </a:solidFill>
                  <a:latin typeface="Arial"/>
                  <a:ea typeface="Arial"/>
                  <a:cs typeface="Arial"/>
                  <a:sym typeface="Arial"/>
                </a:rPr>
                <a:t>Norovirus outbreaks at all-time high nationwide</a:t>
              </a:r>
              <a:endParaRPr/>
            </a:p>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rgbClr val="545472"/>
                </a:solidFill>
                <a:latin typeface="Times New Roman"/>
                <a:ea typeface="Times New Roman"/>
                <a:cs typeface="Times New Roman"/>
                <a:sym typeface="Times New Roman"/>
              </a:endParaRPr>
            </a:p>
          </p:txBody>
        </p:sp>
      </p:grpSp>
      <p:grpSp>
        <p:nvGrpSpPr>
          <p:cNvPr id="10977" name="Google Shape;10977;p1568"/>
          <p:cNvGrpSpPr/>
          <p:nvPr/>
        </p:nvGrpSpPr>
        <p:grpSpPr>
          <a:xfrm>
            <a:off x="381000" y="1828800"/>
            <a:ext cx="3124200" cy="854075"/>
            <a:chOff x="0" y="0"/>
            <a:chExt cx="3960" cy="538"/>
          </a:xfrm>
        </p:grpSpPr>
        <p:sp>
          <p:nvSpPr>
            <p:cNvPr id="10978" name="Google Shape;10978;p1568"/>
            <p:cNvSpPr/>
            <p:nvPr/>
          </p:nvSpPr>
          <p:spPr>
            <a:xfrm>
              <a:off x="0" y="0"/>
              <a:ext cx="396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rgbClr val="545472"/>
                </a:solidFill>
                <a:latin typeface="Times New Roman"/>
                <a:ea typeface="Times New Roman"/>
                <a:cs typeface="Times New Roman"/>
                <a:sym typeface="Times New Roman"/>
              </a:endParaRPr>
            </a:p>
          </p:txBody>
        </p:sp>
        <p:sp>
          <p:nvSpPr>
            <p:cNvPr id="10979" name="Google Shape;10979;p1568"/>
            <p:cNvSpPr/>
            <p:nvPr/>
          </p:nvSpPr>
          <p:spPr>
            <a:xfrm>
              <a:off x="0" y="0"/>
              <a:ext cx="3960" cy="5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SeaTrade Panelists Discuss Ways to Deal With Norovirus</a:t>
              </a:r>
              <a:endParaRPr/>
            </a:p>
            <a:p>
              <a:pPr indent="0" lvl="0" marL="0" marR="0" rtl="0" algn="l">
                <a:lnSpc>
                  <a:spcPct val="100000"/>
                </a:lnSpc>
                <a:spcBef>
                  <a:spcPts val="0"/>
                </a:spcBef>
                <a:spcAft>
                  <a:spcPts val="0"/>
                </a:spcAft>
                <a:buClr>
                  <a:srgbClr val="000000"/>
                </a:buClr>
                <a:buSzPts val="1000"/>
                <a:buFont typeface="Arial"/>
                <a:buNone/>
              </a:pPr>
              <a:r>
                <a:rPr b="1" i="1" lang="en-US" sz="1000" u="none" cap="none" strike="noStrike">
                  <a:solidFill>
                    <a:srgbClr val="000000"/>
                  </a:solidFill>
                  <a:latin typeface="Arial"/>
                  <a:ea typeface="Arial"/>
                  <a:cs typeface="Arial"/>
                  <a:sym typeface="Arial"/>
                </a:rPr>
                <a:t>by Marilyn Green</a:t>
              </a:r>
              <a:r>
                <a:rPr b="0" i="0" lang="en-US" sz="1000" u="none" cap="none" strike="noStrike">
                  <a:solidFill>
                    <a:srgbClr val="000000"/>
                  </a:solidFill>
                  <a:latin typeface="Arial"/>
                  <a:ea typeface="Arial"/>
                  <a:cs typeface="Arial"/>
                  <a:sym typeface="Arial"/>
                </a:rPr>
                <a:t> </a:t>
              </a:r>
              <a:endParaRPr b="0" i="0" sz="2400" u="none" cap="none" strike="noStrike">
                <a:solidFill>
                  <a:srgbClr val="545472"/>
                </a:solidFill>
                <a:latin typeface="Times New Roman"/>
                <a:ea typeface="Times New Roman"/>
                <a:cs typeface="Times New Roman"/>
                <a:sym typeface="Times New Roman"/>
              </a:endParaRPr>
            </a:p>
          </p:txBody>
        </p:sp>
      </p:grpSp>
      <p:sp>
        <p:nvSpPr>
          <p:cNvPr id="10980" name="Google Shape;10980;p1568"/>
          <p:cNvSpPr/>
          <p:nvPr/>
        </p:nvSpPr>
        <p:spPr>
          <a:xfrm>
            <a:off x="457200" y="3200400"/>
            <a:ext cx="3657600" cy="152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45472"/>
              </a:buClr>
              <a:buSzPts val="2000"/>
              <a:buFont typeface="Arial"/>
              <a:buNone/>
            </a:pPr>
            <a:r>
              <a:rPr b="1" i="0" lang="en-US" sz="2000" u="none" cap="none" strike="noStrike">
                <a:solidFill>
                  <a:srgbClr val="545472"/>
                </a:solidFill>
                <a:latin typeface="Arial"/>
                <a:ea typeface="Arial"/>
                <a:cs typeface="Arial"/>
                <a:sym typeface="Arial"/>
              </a:rPr>
              <a:t>Workers disinfect </a:t>
            </a:r>
            <a:endParaRPr/>
          </a:p>
          <a:p>
            <a:pPr indent="0" lvl="0" marL="0" marR="0" rtl="0" algn="l">
              <a:lnSpc>
                <a:spcPct val="100000"/>
              </a:lnSpc>
              <a:spcBef>
                <a:spcPts val="0"/>
              </a:spcBef>
              <a:spcAft>
                <a:spcPts val="0"/>
              </a:spcAft>
              <a:buClr>
                <a:srgbClr val="545472"/>
              </a:buClr>
              <a:buSzPts val="2000"/>
              <a:buFont typeface="Arial"/>
              <a:buNone/>
            </a:pPr>
            <a:r>
              <a:rPr b="1" i="0" lang="en-US" sz="2000" u="none" cap="none" strike="noStrike">
                <a:solidFill>
                  <a:srgbClr val="545472"/>
                </a:solidFill>
                <a:latin typeface="Arial"/>
                <a:ea typeface="Arial"/>
                <a:cs typeface="Arial"/>
                <a:sym typeface="Arial"/>
              </a:rPr>
              <a:t>virus-laden Disney cruise ship -- again</a:t>
            </a:r>
            <a:endParaRPr/>
          </a:p>
          <a:p>
            <a:pPr indent="0" lvl="0" marL="0" marR="0" rtl="0" algn="l">
              <a:lnSpc>
                <a:spcPct val="100000"/>
              </a:lnSpc>
              <a:spcBef>
                <a:spcPts val="0"/>
              </a:spcBef>
              <a:spcAft>
                <a:spcPts val="0"/>
              </a:spcAft>
              <a:buClr>
                <a:srgbClr val="545472"/>
              </a:buClr>
              <a:buSzPts val="1600"/>
              <a:buFont typeface="Times New Roman"/>
              <a:buNone/>
            </a:pPr>
            <a:r>
              <a:rPr b="0" i="0" lang="en-US" sz="1600" u="none" cap="none" strike="noStrike">
                <a:solidFill>
                  <a:srgbClr val="545472"/>
                </a:solidFill>
                <a:latin typeface="Times New Roman"/>
                <a:ea typeface="Times New Roman"/>
                <a:cs typeface="Times New Roman"/>
                <a:sym typeface="Times New Roman"/>
              </a:rPr>
              <a:t>(218 Sick)</a:t>
            </a:r>
            <a:endParaRPr/>
          </a:p>
        </p:txBody>
      </p:sp>
      <p:sp>
        <p:nvSpPr>
          <p:cNvPr id="10981" name="Google Shape;10981;p1568"/>
          <p:cNvSpPr/>
          <p:nvPr/>
        </p:nvSpPr>
        <p:spPr>
          <a:xfrm>
            <a:off x="4572000" y="3352800"/>
            <a:ext cx="4114800" cy="126047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424242"/>
              </a:buClr>
              <a:buSzPts val="2160"/>
              <a:buFont typeface="Times"/>
              <a:buNone/>
            </a:pPr>
            <a:r>
              <a:rPr b="1" i="0" lang="en-US" sz="2400" u="none" cap="none" strike="noStrike">
                <a:solidFill>
                  <a:srgbClr val="424242"/>
                </a:solidFill>
                <a:latin typeface="Times"/>
                <a:ea typeface="Times"/>
                <a:cs typeface="Times"/>
                <a:sym typeface="Times"/>
              </a:rPr>
              <a:t>CDC blames cruise illness on norovirus (over 1500 sick)</a:t>
            </a:r>
            <a:endParaRPr/>
          </a:p>
          <a:p>
            <a:pPr indent="0" lvl="0" marL="0" marR="0" rtl="0" algn="l">
              <a:lnSpc>
                <a:spcPct val="90000"/>
              </a:lnSpc>
              <a:spcBef>
                <a:spcPts val="1200"/>
              </a:spcBef>
              <a:spcAft>
                <a:spcPts val="0"/>
              </a:spcAft>
              <a:buClr>
                <a:srgbClr val="424242"/>
              </a:buClr>
              <a:buSzPts val="1440"/>
              <a:buFont typeface="Helvetica Neue"/>
              <a:buNone/>
            </a:pPr>
            <a:r>
              <a:rPr b="1" i="0" lang="en-US" sz="1600" u="none" cap="none" strike="noStrike">
                <a:solidFill>
                  <a:srgbClr val="424242"/>
                </a:solidFill>
                <a:latin typeface="Helvetica Neue"/>
                <a:ea typeface="Helvetica Neue"/>
                <a:cs typeface="Helvetica Neue"/>
                <a:sym typeface="Helvetica Neue"/>
              </a:rPr>
              <a:t>Howard Dicus</a:t>
            </a:r>
            <a:r>
              <a:rPr b="0" i="0" lang="en-US" sz="1600" u="none" cap="none" strike="noStrike">
                <a:solidFill>
                  <a:srgbClr val="545472"/>
                </a:solidFill>
                <a:latin typeface="Tahoma"/>
                <a:ea typeface="Tahoma"/>
                <a:cs typeface="Tahoma"/>
                <a:sym typeface="Tahoma"/>
              </a:rPr>
              <a:t>   </a:t>
            </a:r>
            <a:r>
              <a:rPr b="0" i="0" lang="en-US" sz="1600" u="none" cap="none" strike="noStrike">
                <a:solidFill>
                  <a:srgbClr val="424242"/>
                </a:solidFill>
                <a:latin typeface="Helvetica Neue"/>
                <a:ea typeface="Helvetica Neue"/>
                <a:cs typeface="Helvetica Neue"/>
                <a:sym typeface="Helvetica Neue"/>
              </a:rPr>
              <a:t>Pacific Business News</a:t>
            </a:r>
            <a:r>
              <a:rPr b="0" i="0" lang="en-US" sz="2400" u="none" cap="none" strike="noStrike">
                <a:solidFill>
                  <a:srgbClr val="545472"/>
                </a:solidFill>
                <a:latin typeface="Tahoma"/>
                <a:ea typeface="Tahoma"/>
                <a:cs typeface="Tahoma"/>
                <a:sym typeface="Tahoma"/>
              </a:rPr>
              <a:t> </a:t>
            </a:r>
            <a:endParaRPr/>
          </a:p>
        </p:txBody>
      </p:sp>
      <p:grpSp>
        <p:nvGrpSpPr>
          <p:cNvPr id="10982" name="Google Shape;10982;p1568"/>
          <p:cNvGrpSpPr/>
          <p:nvPr/>
        </p:nvGrpSpPr>
        <p:grpSpPr>
          <a:xfrm>
            <a:off x="1981200" y="4724400"/>
            <a:ext cx="4419600" cy="1371600"/>
            <a:chOff x="0" y="0"/>
            <a:chExt cx="5760" cy="416"/>
          </a:xfrm>
        </p:grpSpPr>
        <p:sp>
          <p:nvSpPr>
            <p:cNvPr id="10983" name="Google Shape;10983;p1568"/>
            <p:cNvSpPr/>
            <p:nvPr/>
          </p:nvSpPr>
          <p:spPr>
            <a:xfrm>
              <a:off x="22" y="22"/>
              <a:ext cx="5716" cy="372"/>
            </a:xfrm>
            <a:prstGeom prst="rect">
              <a:avLst/>
            </a:prstGeom>
            <a:solidFill>
              <a:srgbClr val="FFFFFF"/>
            </a:solidFill>
            <a:ln>
              <a:noFill/>
            </a:ln>
          </p:spPr>
          <p:txBody>
            <a:bodyPr anchorCtr="0" anchor="t" bIns="114250" lIns="91425" spcFirstLastPara="1" rIns="91425" wrap="square" tIns="114250">
              <a:noAutofit/>
            </a:bodyPr>
            <a:lstStyle/>
            <a:p>
              <a:pPr indent="0" lvl="0" marL="0" marR="0" rtl="0" algn="l">
                <a:lnSpc>
                  <a:spcPct val="100000"/>
                </a:lnSpc>
                <a:spcBef>
                  <a:spcPts val="0"/>
                </a:spcBef>
                <a:spcAft>
                  <a:spcPts val="0"/>
                </a:spcAft>
                <a:buClr>
                  <a:srgbClr val="000000"/>
                </a:buClr>
                <a:buSzPts val="2400"/>
                <a:buFont typeface="Verdana"/>
                <a:buNone/>
              </a:pPr>
              <a:r>
                <a:rPr b="1" i="0" lang="en-US" sz="2400" u="none" cap="none" strike="noStrike">
                  <a:solidFill>
                    <a:srgbClr val="000000"/>
                  </a:solidFill>
                  <a:latin typeface="Verdana"/>
                  <a:ea typeface="Verdana"/>
                  <a:cs typeface="Verdana"/>
                  <a:sym typeface="Verdana"/>
                </a:rPr>
                <a:t>Norwalk Virus Sickened Reno Volleyball Players </a:t>
              </a:r>
              <a:endParaRPr/>
            </a:p>
            <a:p>
              <a:pPr indent="0" lvl="0" marL="0" marR="0" rtl="0" algn="l">
                <a:lnSpc>
                  <a:spcPct val="100000"/>
                </a:lnSpc>
                <a:spcBef>
                  <a:spcPts val="0"/>
                </a:spcBef>
                <a:spcAft>
                  <a:spcPts val="0"/>
                </a:spcAft>
                <a:buClr>
                  <a:srgbClr val="545472"/>
                </a:buClr>
                <a:buSzPts val="2400"/>
                <a:buFont typeface="Times New Roman"/>
                <a:buNone/>
              </a:pPr>
              <a:r>
                <a:rPr b="0" i="0" lang="en-US" sz="2400" u="none" cap="none" strike="noStrike">
                  <a:solidFill>
                    <a:srgbClr val="545472"/>
                  </a:solidFill>
                  <a:latin typeface="Times New Roman"/>
                  <a:ea typeface="Times New Roman"/>
                  <a:cs typeface="Times New Roman"/>
                  <a:sym typeface="Times New Roman"/>
                </a:rPr>
                <a:t>(dozens of teenage girls sick) </a:t>
              </a:r>
              <a:r>
                <a:rPr b="0" i="0" lang="en-US" sz="1400" u="none" cap="none" strike="noStrike">
                  <a:solidFill>
                    <a:srgbClr val="545472"/>
                  </a:solidFill>
                  <a:latin typeface="Times New Roman"/>
                  <a:ea typeface="Times New Roman"/>
                  <a:cs typeface="Times New Roman"/>
                  <a:sym typeface="Times New Roman"/>
                </a:rPr>
                <a:t>4/03</a:t>
              </a:r>
              <a:endParaRPr b="0" i="0" sz="2400" u="none" cap="none" strike="noStrike">
                <a:solidFill>
                  <a:srgbClr val="545472"/>
                </a:solidFill>
                <a:latin typeface="Times New Roman"/>
                <a:ea typeface="Times New Roman"/>
                <a:cs typeface="Times New Roman"/>
                <a:sym typeface="Times New Roman"/>
              </a:endParaRPr>
            </a:p>
          </p:txBody>
        </p:sp>
        <p:sp>
          <p:nvSpPr>
            <p:cNvPr id="10984" name="Google Shape;10984;p1568"/>
            <p:cNvSpPr/>
            <p:nvPr/>
          </p:nvSpPr>
          <p:spPr>
            <a:xfrm>
              <a:off x="0" y="0"/>
              <a:ext cx="5760" cy="416"/>
            </a:xfrm>
            <a:prstGeom prst="rect">
              <a:avLst/>
            </a:prstGeom>
            <a:noFill/>
            <a:ln cap="flat" cmpd="sng" w="9525">
              <a:solidFill>
                <a:srgbClr val="A0A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rgbClr val="545472"/>
                </a:solidFill>
                <a:latin typeface="Times New Roman"/>
                <a:ea typeface="Times New Roman"/>
                <a:cs typeface="Times New Roman"/>
                <a:sym typeface="Times New Roman"/>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